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810F8-D39C-4EED-BA9C-A7934B194BBF}" type="datetimeFigureOut">
              <a:rPr lang="en-HK" smtClean="0"/>
              <a:t>1/9/2025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29B88-0800-44F5-B813-DD93247C661C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832249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AFA6C-7AEE-4062-F893-6A992169E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086F4-1666-717C-AD70-AA7C10FF7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952A8-2B50-547F-CEFE-E76F1BE16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0437-2900-422C-B028-200244D5EEC2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BAF17-1119-608A-9A7E-B2704587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14241-3045-106E-EB67-5A48A0FB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35072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5BDC7-8148-46F6-1921-5BD21591C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8E6D2-D8E7-7D7A-3A01-314ECDDD8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CD968-2C4D-0D8C-DF48-ECC557334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95A-B947-458F-8FB6-ABD274D4AC78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6BF71-5B10-B72A-18C8-7090B70E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4EC2C-5BC4-C353-E95E-FB92CBCE5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1607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236FFB-FE5B-4F3C-826B-4628859F7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E5F2C2-62B9-450C-E687-4FF109C82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79CCF-EC1B-7CBB-1026-FC379EEC5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7BE6-1316-4FF9-8B8B-32EDEFEF72DC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D32F4-85ED-DD1C-457F-932008C71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473DD-C1DB-EE04-FE58-79C5A09A2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6578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9FA1-5AB9-1BE9-2A7A-13BD8D26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CB2F6-8FCD-6CC4-0439-92D8F9C98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60DF5-FAA1-18C0-7241-EFB5C5246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8325-30EB-4029-B854-B48E07AC9F0B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37EB1-8145-C3BD-8814-4A57EA02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AE25A-EF0A-4F98-432F-EF16BF3C3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5998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7840-1C5A-4892-FA68-FABDF7EC0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92632-70CD-2EE0-68D0-211B7CA27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A9B0A-EB34-0039-B2F3-AC7B19CEB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75B8-0C41-4945-9E51-5D98F1D75C6A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767CE-6F2F-7A09-3D43-E13689422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E71E5-F9ED-C400-8C38-88355969F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74886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44E9-54BD-7E90-2BB2-021713928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EA103-EE97-9E48-E94B-264F48FDF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51585-F263-6F57-1B95-BAB1ADF18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7023E-1867-4347-D14F-E95CEA35B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1115-3489-40E4-8ED2-4BDBC70179E8}" type="datetime1">
              <a:rPr lang="en-HK" smtClean="0"/>
              <a:t>1/9/2025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B36A1-12A0-A8F0-629C-6D6A94864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DAC74-D44B-9D55-E454-1F7C7782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0750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EDADB-C7AA-3A3B-3B46-B77285DB9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B1B43-AD28-9748-A74A-2EE921EE4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BE119C-51E5-0A71-BB6F-58BD4D18C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C7FDB0-C9A6-59BB-64AF-900FE6E809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F6D281-2A35-2F49-C5F1-574E5F7F7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8A210C-7D0B-3439-F9CD-8E7BD06B5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1E22-93B5-4658-B290-74A210369F66}" type="datetime1">
              <a:rPr lang="en-HK" smtClean="0"/>
              <a:t>1/9/2025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2249E4-C7DB-C83F-94C2-A490A4E79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BF4CE1-D268-36A1-955F-9A76C74B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45647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1037-4F20-BA18-8F54-AC014FFCD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557BE-E5C2-6D66-8022-515EB293B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45E2-71A6-4F88-9AEC-D69EB13764F7}" type="datetime1">
              <a:rPr lang="en-HK" smtClean="0"/>
              <a:t>1/9/2025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725C85-9FB0-BC0E-4D76-8FE07245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D4F33-77A4-AE18-816D-7CE9DAA5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75434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C15AE-D912-29D3-A54D-367769F2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B694-B0B8-4928-AB83-68C7D620BF4E}" type="datetime1">
              <a:rPr lang="en-HK" smtClean="0"/>
              <a:t>1/9/2025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626163-FF82-4F48-D7CD-39AA3AC0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7DB76-3A33-0A9F-1FF6-F2A465F35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530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1378F-EE61-6293-EBA6-44D6220F1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388C8-19E5-2ACE-4AAD-D1D9E974A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32CBEF-EB29-FA49-3D06-916249690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8F456-C945-48E4-5177-AF436D940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DFB-5E81-4672-9FBA-A162808E7C74}" type="datetime1">
              <a:rPr lang="en-HK" smtClean="0"/>
              <a:t>1/9/2025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90F8CA-43EA-574C-E4C8-559E5F852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4FA3F-10C1-6AA4-E3AE-24C7D6AD2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891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02114-CFAF-33B8-3388-FF9030504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5DA428-FAF0-0F43-1117-EC02B1D30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EBB885-8E69-015A-5DA7-79EF75F6BD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E3083-53D3-4497-578C-8056CA13A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A342-3718-4EE7-8AB0-E7A55C16AC33}" type="datetime1">
              <a:rPr lang="en-HK" smtClean="0"/>
              <a:t>1/9/2025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40F25-DFB1-10CE-5CD2-9B1357C80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F275F-BA7E-9BA1-C2F4-434E17F57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36572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3E5446-FE0D-2F4F-0E02-DBB8CEE01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8F77F-B0BA-40EA-7D2D-BDB87F533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219E1-FB14-066C-ECF6-DD77CBDAFD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74B46D-4CFB-4A05-96AA-036BF03C18EB}" type="datetime1">
              <a:rPr lang="en-HK" smtClean="0"/>
              <a:t>1/9/2025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64BAA-A280-E2FE-5AE8-87B9957DF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B02A0-EA9F-7F91-716C-C2E41D59E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A408FF-1156-4FD7-B969-FFE62E70DC9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64594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90F9A-EA9B-3F11-4D73-47984A9E4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E8AF83-CB89-1448-F117-1361247FA352}"/>
              </a:ext>
            </a:extLst>
          </p:cNvPr>
          <p:cNvSpPr txBox="1"/>
          <p:nvPr/>
        </p:nvSpPr>
        <p:spPr>
          <a:xfrm>
            <a:off x="311284" y="243191"/>
            <a:ext cx="848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13.2 </a:t>
            </a:r>
            <a:r>
              <a:rPr lang="en-HK" dirty="0"/>
              <a:t>Investment return of MPF accounts (annualized and cumulative)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347B6-ECC7-8DD8-DB67-59CD8CE32D10}"/>
              </a:ext>
            </a:extLst>
          </p:cNvPr>
          <p:cNvSpPr txBox="1"/>
          <p:nvPr/>
        </p:nvSpPr>
        <p:spPr>
          <a:xfrm>
            <a:off x="409575" y="61252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data from Power BI matches with MPFA Report. </a:t>
            </a:r>
            <a:r>
              <a:rPr lang="en-HK" sz="1200" dirty="0" err="1"/>
              <a:t>FS_Reporting</a:t>
            </a:r>
            <a:r>
              <a:rPr lang="en-HK" sz="1200" dirty="0"/>
              <a:t> to </a:t>
            </a:r>
            <a:r>
              <a:rPr lang="en-HK" sz="1200" dirty="0" err="1"/>
              <a:t>MPFA_Fund</a:t>
            </a:r>
            <a:r>
              <a:rPr lang="en-HK" sz="1200" dirty="0"/>
              <a:t> flow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4562D3-12B6-52EF-DD7D-BECE86BE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</a:t>
            </a:fld>
            <a:endParaRPr lang="en-H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9503CB-52CA-BE3F-4A19-7F5D33A7632F}"/>
              </a:ext>
            </a:extLst>
          </p:cNvPr>
          <p:cNvSpPr txBox="1"/>
          <p:nvPr/>
        </p:nvSpPr>
        <p:spPr>
          <a:xfrm>
            <a:off x="567890" y="1376413"/>
            <a:ext cx="1092467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400" dirty="0"/>
              <a:t>CIR = PM_GAIN_LOSS / PM_TOTAL_CONTR_AMT</a:t>
            </a:r>
          </a:p>
          <a:p>
            <a:endParaRPr lang="en-HK" sz="1400" dirty="0"/>
          </a:p>
          <a:p>
            <a:r>
              <a:rPr lang="en-HK" sz="1400" dirty="0"/>
              <a:t>AIR = POWER(1+ CIR, 12 / PM_ACCT_MTHS) -1, </a:t>
            </a:r>
          </a:p>
          <a:p>
            <a:r>
              <a:rPr lang="en-HK" sz="1400" dirty="0"/>
              <a:t>            where PM_ACCT_MTHS = No. of Months between Member Account Effective Date and Report Month</a:t>
            </a:r>
          </a:p>
          <a:p>
            <a:endParaRPr lang="en-HK" sz="1400" dirty="0"/>
          </a:p>
          <a:p>
            <a:endParaRPr lang="en-HK" sz="1400" dirty="0"/>
          </a:p>
          <a:p>
            <a:r>
              <a:rPr lang="en-HK" sz="1400" dirty="0"/>
              <a:t>Remark: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HK" sz="1400" dirty="0"/>
              <a:t>PM_TOTAL_CONTR_AMT (blue box) and PM_GAIN_LOSS (green) are calculated by the system directly which it is shown in EE Portal.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HK" sz="1400" dirty="0"/>
              <a:t>A daily record (PM_BAL_DATE) is calculated in the system and it refers to the cumulative balance and investment gain(loss).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HK" sz="1400" dirty="0"/>
              <a:t>If calculating the average CIR/ AIR in a different REPORTING PEPIOD i.e. 3 Months etc, it is to select the corresponding PM_BAL_DATE records (i.e. last record in each month) and take an average for each member.</a:t>
            </a:r>
          </a:p>
          <a:p>
            <a:endParaRPr lang="en-HK" sz="1400" dirty="0"/>
          </a:p>
          <a:p>
            <a:r>
              <a:rPr lang="en-HK" sz="1400" dirty="0"/>
              <a:t> </a:t>
            </a:r>
          </a:p>
        </p:txBody>
      </p:sp>
      <p:pic>
        <p:nvPicPr>
          <p:cNvPr id="1027" name="image_0">
            <a:extLst>
              <a:ext uri="{FF2B5EF4-FFF2-40B4-BE49-F238E27FC236}">
                <a16:creationId xmlns:a16="http://schemas.microsoft.com/office/drawing/2014/main" id="{D3E0B5AA-7B51-1E14-8B22-3EC4000F4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84" y="4604589"/>
            <a:ext cx="11821194" cy="1033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A465D84-178D-1FCF-2FA0-EA2698475DC0}"/>
              </a:ext>
            </a:extLst>
          </p:cNvPr>
          <p:cNvSpPr txBox="1"/>
          <p:nvPr/>
        </p:nvSpPr>
        <p:spPr>
          <a:xfrm>
            <a:off x="1028700" y="4368003"/>
            <a:ext cx="18383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PM_TOTAL_CONTR_AMT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C60833-0549-2083-BB72-8ADE5D4FC14B}"/>
              </a:ext>
            </a:extLst>
          </p:cNvPr>
          <p:cNvSpPr txBox="1"/>
          <p:nvPr/>
        </p:nvSpPr>
        <p:spPr>
          <a:xfrm>
            <a:off x="9324975" y="4351454"/>
            <a:ext cx="18383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PM_GAIN_LOSS </a:t>
            </a:r>
          </a:p>
        </p:txBody>
      </p:sp>
    </p:spTree>
    <p:extLst>
      <p:ext uri="{BB962C8B-B14F-4D97-AF65-F5344CB8AC3E}">
        <p14:creationId xmlns:p14="http://schemas.microsoft.com/office/powerpoint/2010/main" val="3500121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DD0B1-2130-A9EC-83FC-6900FB35D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7BCEE-32A5-4CF8-4CCD-9364CAAA2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10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65079A-A9D6-1A1C-73CA-16E9E0507234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“Contribution account + number of years &lt;=1”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9E7D8F-8354-6910-AE12-34DB1DBA5092}"/>
              </a:ext>
            </a:extLst>
          </p:cNvPr>
          <p:cNvSpPr txBox="1"/>
          <p:nvPr/>
        </p:nvSpPr>
        <p:spPr>
          <a:xfrm>
            <a:off x="424064" y="27160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❼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3F0B561-CD8D-EC59-D80E-9FE506932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01" y="911224"/>
            <a:ext cx="8615546" cy="497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7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FC30F-5049-1514-D191-630C58621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23A95-F31F-C378-D9C8-CFE5CFD4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11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965D33-67B5-90AA-D94E-C5FCAD0CD064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“Three Months + Contribution account + number of years &lt;=1”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AF09F4-8781-8E90-3BC7-B5EA60178414}"/>
              </a:ext>
            </a:extLst>
          </p:cNvPr>
          <p:cNvSpPr txBox="1"/>
          <p:nvPr/>
        </p:nvSpPr>
        <p:spPr>
          <a:xfrm>
            <a:off x="424064" y="27160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❽</a:t>
            </a:r>
          </a:p>
        </p:txBody>
      </p:sp>
      <p:pic>
        <p:nvPicPr>
          <p:cNvPr id="3" name="图片 4">
            <a:extLst>
              <a:ext uri="{FF2B5EF4-FFF2-40B4-BE49-F238E27FC236}">
                <a16:creationId xmlns:a16="http://schemas.microsoft.com/office/drawing/2014/main" id="{C75D79AA-98EC-8409-CCF3-9AEDF4B4A9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00" y="893444"/>
            <a:ext cx="7660331" cy="4949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5983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05DDA-99CC-EA1E-9980-C6F6F2682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95ED4-DBBE-A019-6A91-959E03874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12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747A5F-C457-6A1C-8A57-72D2A71B07AE}"/>
              </a:ext>
            </a:extLst>
          </p:cNvPr>
          <p:cNvSpPr txBox="1"/>
          <p:nvPr/>
        </p:nvSpPr>
        <p:spPr>
          <a:xfrm>
            <a:off x="419301" y="340149"/>
            <a:ext cx="83151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“Three Months + (Contribution account + Personal account) + (number of years: &gt;5 and &lt;=10)”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4DAB25-1658-FB4D-4F87-FB81417210F6}"/>
              </a:ext>
            </a:extLst>
          </p:cNvPr>
          <p:cNvSpPr txBox="1"/>
          <p:nvPr/>
        </p:nvSpPr>
        <p:spPr>
          <a:xfrm>
            <a:off x="424064" y="27160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❾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ECF918D-9E9E-AE8F-80C2-361ED9740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01" y="960437"/>
            <a:ext cx="8548584" cy="480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99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AD17C-6FDE-E9D9-F2FA-CBF0940C7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61787E-95CC-B386-5ED4-6B102996B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13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693E60-E85D-2262-5BB0-D85BE0162A3B}"/>
              </a:ext>
            </a:extLst>
          </p:cNvPr>
          <p:cNvSpPr txBox="1"/>
          <p:nvPr/>
        </p:nvSpPr>
        <p:spPr>
          <a:xfrm>
            <a:off x="419302" y="340149"/>
            <a:ext cx="8515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“Three Months + (Contribution account + Personal account) + (number of years: &gt;5 and &lt;=10)”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0AE90A-001A-70D9-CE6F-A528436AE381}"/>
              </a:ext>
            </a:extLst>
          </p:cNvPr>
          <p:cNvSpPr txBox="1"/>
          <p:nvPr/>
        </p:nvSpPr>
        <p:spPr>
          <a:xfrm>
            <a:off x="424064" y="27160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❿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FC8D479-ECA8-74CE-D2F2-700BF41E9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01" y="950912"/>
            <a:ext cx="8360722" cy="470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094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761C3-B7EC-C77D-8921-C66B178EF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540B1-41A5-4BFF-FD64-CD664785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14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CED82-E301-C9F9-1BCE-E60E789FF1A1}"/>
              </a:ext>
            </a:extLst>
          </p:cNvPr>
          <p:cNvSpPr txBox="1"/>
          <p:nvPr/>
        </p:nvSpPr>
        <p:spPr>
          <a:xfrm>
            <a:off x="419302" y="54017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“Three Months + Personal account + (number of years: &gt;2 and &lt;=3)”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BC1EADA-2F3F-0ADF-0053-16998CDD797B}"/>
              </a:ext>
            </a:extLst>
          </p:cNvPr>
          <p:cNvSpPr/>
          <p:nvPr/>
        </p:nvSpPr>
        <p:spPr>
          <a:xfrm>
            <a:off x="533400" y="145818"/>
            <a:ext cx="523875" cy="388662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HK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1">
            <a:extLst>
              <a:ext uri="{FF2B5EF4-FFF2-40B4-BE49-F238E27FC236}">
                <a16:creationId xmlns:a16="http://schemas.microsoft.com/office/drawing/2014/main" id="{188DF60D-EC32-EE72-AC84-5AF3A71F6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59" y="1144269"/>
            <a:ext cx="8177955" cy="459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94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45F1A-EB3F-02F2-0804-627D6644F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4EC49-EF3B-DF3B-BF53-F4DFEFF5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15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484D57-2793-5B5C-3D8F-61AF4CDB964C}"/>
              </a:ext>
            </a:extLst>
          </p:cNvPr>
          <p:cNvSpPr txBox="1"/>
          <p:nvPr/>
        </p:nvSpPr>
        <p:spPr>
          <a:xfrm>
            <a:off x="419302" y="54017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Three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“Three Months + Personal account + (number of years: &gt;2 and &lt;=3)”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2328B6C-FB67-6A56-0592-B57D76122124}"/>
              </a:ext>
            </a:extLst>
          </p:cNvPr>
          <p:cNvSpPr/>
          <p:nvPr/>
        </p:nvSpPr>
        <p:spPr>
          <a:xfrm>
            <a:off x="533400" y="145818"/>
            <a:ext cx="523875" cy="388662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HK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1">
            <a:extLst>
              <a:ext uri="{FF2B5EF4-FFF2-40B4-BE49-F238E27FC236}">
                <a16:creationId xmlns:a16="http://schemas.microsoft.com/office/drawing/2014/main" id="{349E1CAC-BCF5-24FD-B91C-FD460AAA4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4" y="1160462"/>
            <a:ext cx="8572005" cy="482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D7BEBD-091A-6875-1E80-B471F2370FE3}"/>
              </a:ext>
            </a:extLst>
          </p:cNvPr>
          <p:cNvSpPr txBox="1"/>
          <p:nvPr/>
        </p:nvSpPr>
        <p:spPr>
          <a:xfrm>
            <a:off x="311284" y="243191"/>
            <a:ext cx="848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13.2 </a:t>
            </a:r>
            <a:r>
              <a:rPr lang="en-HK" dirty="0"/>
              <a:t>Investment return of MPF accounts (annualized and cumulative)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DC7DA7-A718-9652-FC94-6C37AD5579FF}"/>
              </a:ext>
            </a:extLst>
          </p:cNvPr>
          <p:cNvSpPr txBox="1"/>
          <p:nvPr/>
        </p:nvSpPr>
        <p:spPr>
          <a:xfrm>
            <a:off x="409575" y="61252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One Month</a:t>
            </a:r>
            <a:endParaRPr lang="en-HK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B21253-EBA3-F9BC-143A-FC68160EE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2</a:t>
            </a:fld>
            <a:endParaRPr lang="en-HK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192208-5E70-AD49-D68E-67217FB2A3EF}"/>
              </a:ext>
            </a:extLst>
          </p:cNvPr>
          <p:cNvGrpSpPr/>
          <p:nvPr/>
        </p:nvGrpSpPr>
        <p:grpSpPr>
          <a:xfrm>
            <a:off x="1134109" y="936799"/>
            <a:ext cx="9923781" cy="5581052"/>
            <a:chOff x="1134109" y="936799"/>
            <a:chExt cx="9923781" cy="5581052"/>
          </a:xfrm>
        </p:grpSpPr>
        <p:pic>
          <p:nvPicPr>
            <p:cNvPr id="9" name="图片 1">
              <a:extLst>
                <a:ext uri="{FF2B5EF4-FFF2-40B4-BE49-F238E27FC236}">
                  <a16:creationId xmlns:a16="http://schemas.microsoft.com/office/drawing/2014/main" id="{DD4C9122-6407-9C92-A2B1-9D4D7E0C0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4109" y="936799"/>
              <a:ext cx="9923781" cy="55810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425D6E-7E61-BB42-8241-3CC9B1A3E5B4}"/>
                </a:ext>
              </a:extLst>
            </p:cNvPr>
            <p:cNvSpPr txBox="1"/>
            <p:nvPr/>
          </p:nvSpPr>
          <p:spPr>
            <a:xfrm>
              <a:off x="7096125" y="326566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❶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707D70-1B27-1ED4-D500-D0D62D797FD7}"/>
                </a:ext>
              </a:extLst>
            </p:cNvPr>
            <p:cNvSpPr txBox="1"/>
            <p:nvPr/>
          </p:nvSpPr>
          <p:spPr>
            <a:xfrm>
              <a:off x="7943850" y="326566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❷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A8AAA3-8585-7C1B-FFA3-03689455DC9C}"/>
                </a:ext>
              </a:extLst>
            </p:cNvPr>
            <p:cNvSpPr txBox="1"/>
            <p:nvPr/>
          </p:nvSpPr>
          <p:spPr>
            <a:xfrm>
              <a:off x="7029450" y="458011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❸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4DA3FA-CD39-FEB6-5B0E-6F165A4B2549}"/>
                </a:ext>
              </a:extLst>
            </p:cNvPr>
            <p:cNvSpPr txBox="1"/>
            <p:nvPr/>
          </p:nvSpPr>
          <p:spPr>
            <a:xfrm>
              <a:off x="7877175" y="458011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❹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F63F52-BEB9-C9FB-8011-E42CEB362B70}"/>
                </a:ext>
              </a:extLst>
            </p:cNvPr>
            <p:cNvSpPr txBox="1"/>
            <p:nvPr/>
          </p:nvSpPr>
          <p:spPr>
            <a:xfrm>
              <a:off x="7038975" y="5318147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❺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04AE72-60F0-5110-0591-14234C1435F9}"/>
                </a:ext>
              </a:extLst>
            </p:cNvPr>
            <p:cNvSpPr txBox="1"/>
            <p:nvPr/>
          </p:nvSpPr>
          <p:spPr>
            <a:xfrm>
              <a:off x="7886700" y="5318147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❻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1E5974-CE27-8B36-540B-C75438CD5BF2}"/>
                </a:ext>
              </a:extLst>
            </p:cNvPr>
            <p:cNvSpPr/>
            <p:nvPr/>
          </p:nvSpPr>
          <p:spPr>
            <a:xfrm>
              <a:off x="2590800" y="2543175"/>
              <a:ext cx="895350" cy="514350"/>
            </a:xfrm>
            <a:prstGeom prst="ellipse">
              <a:avLst/>
            </a:prstGeom>
            <a:noFill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</p:spTree>
    <p:extLst>
      <p:ext uri="{BB962C8B-B14F-4D97-AF65-F5344CB8AC3E}">
        <p14:creationId xmlns:p14="http://schemas.microsoft.com/office/powerpoint/2010/main" val="61966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78454-B905-531E-EA8D-49B5C3296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3</a:t>
            </a:fld>
            <a:endParaRPr lang="en-H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B63289-3DC3-1451-1D50-32E3727F22DC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“Contribution account + number of years &lt;=1”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604E55-0D70-F17E-8CF1-E3B8456220DA}"/>
              </a:ext>
            </a:extLst>
          </p:cNvPr>
          <p:cNvSpPr txBox="1"/>
          <p:nvPr/>
        </p:nvSpPr>
        <p:spPr>
          <a:xfrm>
            <a:off x="424064" y="27160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❶</a:t>
            </a:r>
          </a:p>
        </p:txBody>
      </p:sp>
      <p:pic>
        <p:nvPicPr>
          <p:cNvPr id="10" name="图片 1">
            <a:extLst>
              <a:ext uri="{FF2B5EF4-FFF2-40B4-BE49-F238E27FC236}">
                <a16:creationId xmlns:a16="http://schemas.microsoft.com/office/drawing/2014/main" id="{77746B9E-FCF8-FDA7-C795-7560F49CC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19" y="868903"/>
            <a:ext cx="9121505" cy="513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5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6977BB5-39A8-48A6-C8EB-CF7712EE891D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“Contribution account + number of years &lt;=1”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FC123-6F26-A2B3-4671-16BDD6D4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4</a:t>
            </a:fld>
            <a:endParaRPr lang="en-H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22AF4-3C2A-7010-F04E-7E0863DA9C9C}"/>
              </a:ext>
            </a:extLst>
          </p:cNvPr>
          <p:cNvSpPr txBox="1"/>
          <p:nvPr/>
        </p:nvSpPr>
        <p:spPr>
          <a:xfrm>
            <a:off x="419302" y="9525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❷</a:t>
            </a:r>
          </a:p>
        </p:txBody>
      </p:sp>
      <p:pic>
        <p:nvPicPr>
          <p:cNvPr id="8" name="图片 1">
            <a:extLst>
              <a:ext uri="{FF2B5EF4-FFF2-40B4-BE49-F238E27FC236}">
                <a16:creationId xmlns:a16="http://schemas.microsoft.com/office/drawing/2014/main" id="{62C2BC5F-2D5A-4EDF-97DF-31D9EE272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988695"/>
            <a:ext cx="8723495" cy="49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1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694D2-53EE-0888-93C9-22A597663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A47AC5-BF91-88B0-8CE7-A5F2F8FF20CD}"/>
              </a:ext>
            </a:extLst>
          </p:cNvPr>
          <p:cNvSpPr txBox="1"/>
          <p:nvPr/>
        </p:nvSpPr>
        <p:spPr>
          <a:xfrm>
            <a:off x="419302" y="340149"/>
            <a:ext cx="68196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“(Contribution account + Personal account) + (number of years: &gt;5 and &lt;=10)”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3CD2E-D876-F261-5FBF-82A09681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5</a:t>
            </a:fld>
            <a:endParaRPr lang="en-H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3C6DD0-C665-5EE6-7B5F-FAED174D5784}"/>
              </a:ext>
            </a:extLst>
          </p:cNvPr>
          <p:cNvSpPr txBox="1"/>
          <p:nvPr/>
        </p:nvSpPr>
        <p:spPr>
          <a:xfrm>
            <a:off x="419302" y="9525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❸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94861C5-5DAA-C212-A78F-9D104A379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76" y="902970"/>
            <a:ext cx="8753036" cy="492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38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5DCA5-A067-0A36-D681-BE413C045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0A2910E-0E1F-CF3B-4BFF-38FE91D2F967}"/>
              </a:ext>
            </a:extLst>
          </p:cNvPr>
          <p:cNvSpPr txBox="1"/>
          <p:nvPr/>
        </p:nvSpPr>
        <p:spPr>
          <a:xfrm>
            <a:off x="419301" y="340149"/>
            <a:ext cx="66006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“(Contribution account + Personal account) + (number of years: &gt;5 and &lt;=10)”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5E58FC-65C0-CA2C-A4E6-E9084ADE2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6</a:t>
            </a:fld>
            <a:endParaRPr lang="en-H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D4A31A-275F-4086-8B8B-6EBAB8BF65D6}"/>
              </a:ext>
            </a:extLst>
          </p:cNvPr>
          <p:cNvSpPr txBox="1"/>
          <p:nvPr/>
        </p:nvSpPr>
        <p:spPr>
          <a:xfrm>
            <a:off x="419302" y="9525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2D029CD-CA66-8227-6FD0-B7EAF6B95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912494"/>
            <a:ext cx="8459424" cy="475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8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69D70-3736-1A0B-1AF2-F2A457DF8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0F46F9-1FD9-916A-AB56-5141F22750C1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AIR of “Personal account + (number of years: &gt;2 and &lt;=3)”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5C714-82C3-46F3-C89A-3C8A3D4D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7</a:t>
            </a:fld>
            <a:endParaRPr lang="en-H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556EA3-FE1B-5022-AA6D-5EB8E06C7C63}"/>
              </a:ext>
            </a:extLst>
          </p:cNvPr>
          <p:cNvSpPr txBox="1"/>
          <p:nvPr/>
        </p:nvSpPr>
        <p:spPr>
          <a:xfrm>
            <a:off x="419302" y="9525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A870EBB-51C1-FE8A-7B05-A72F8DC49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4" y="912494"/>
            <a:ext cx="8753397" cy="492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8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1E121-D822-7550-6003-77EB4A7BE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9CFC465-4A76-F675-0A40-A857944F07B4}"/>
              </a:ext>
            </a:extLst>
          </p:cNvPr>
          <p:cNvSpPr txBox="1"/>
          <p:nvPr/>
        </p:nvSpPr>
        <p:spPr>
          <a:xfrm>
            <a:off x="419302" y="34014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One Month: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HK" sz="1200" dirty="0"/>
              <a:t>Average CIR of “Personal account + (number of years: &gt;2 and &lt;=3)”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9DC881-8E0B-FE75-DE6A-867FF612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8</a:t>
            </a:fld>
            <a:endParaRPr lang="en-H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721340-FEF2-2434-8B2E-8A390F31C0CD}"/>
              </a:ext>
            </a:extLst>
          </p:cNvPr>
          <p:cNvSpPr txBox="1"/>
          <p:nvPr/>
        </p:nvSpPr>
        <p:spPr>
          <a:xfrm>
            <a:off x="419302" y="9525"/>
            <a:ext cx="52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2400" dirty="0">
                <a:solidFill>
                  <a:srgbClr val="7030A0"/>
                </a:solidFill>
              </a:rPr>
              <a:t>❻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30746C3-67E9-C45A-BC61-3BBDCB2B5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912494"/>
            <a:ext cx="9254879" cy="520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0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D038B-CE24-AEAA-6C3B-C1A61EA8E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2EA7DE-0A7A-1408-0C1D-078307F9CF49}"/>
              </a:ext>
            </a:extLst>
          </p:cNvPr>
          <p:cNvSpPr txBox="1"/>
          <p:nvPr/>
        </p:nvSpPr>
        <p:spPr>
          <a:xfrm>
            <a:off x="311284" y="243191"/>
            <a:ext cx="848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13.2 </a:t>
            </a:r>
            <a:r>
              <a:rPr lang="en-HK" dirty="0"/>
              <a:t>Investment return of MPF accounts (annualized and cumulative)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0DD80F-451C-AC51-78F7-18380F9A9CF6}"/>
              </a:ext>
            </a:extLst>
          </p:cNvPr>
          <p:cNvSpPr txBox="1"/>
          <p:nvPr/>
        </p:nvSpPr>
        <p:spPr>
          <a:xfrm>
            <a:off x="409575" y="61252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3 Months</a:t>
            </a:r>
            <a:endParaRPr lang="en-HK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BFB08A-2521-E294-E359-81486FD8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08FF-1156-4FD7-B969-FFE62E70DC99}" type="slidenum">
              <a:rPr lang="en-HK" smtClean="0"/>
              <a:t>9</a:t>
            </a:fld>
            <a:endParaRPr lang="en-HK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AABCAA-5EFB-244D-E5F0-A82437531057}"/>
              </a:ext>
            </a:extLst>
          </p:cNvPr>
          <p:cNvGrpSpPr/>
          <p:nvPr/>
        </p:nvGrpSpPr>
        <p:grpSpPr>
          <a:xfrm>
            <a:off x="1511435" y="1078188"/>
            <a:ext cx="9470890" cy="5326807"/>
            <a:chOff x="1511435" y="1078188"/>
            <a:chExt cx="9470890" cy="5326807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7FADAAB7-674F-9FB8-7C20-366CA5012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1435" y="1078188"/>
              <a:ext cx="9470890" cy="532680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3EE3FB-22C7-0DE0-77CA-98C36DC87339}"/>
                </a:ext>
              </a:extLst>
            </p:cNvPr>
            <p:cNvSpPr txBox="1"/>
            <p:nvPr/>
          </p:nvSpPr>
          <p:spPr>
            <a:xfrm>
              <a:off x="7096125" y="326566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❼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D728CA2-1C46-742D-6221-C69CEE7F610A}"/>
                </a:ext>
              </a:extLst>
            </p:cNvPr>
            <p:cNvSpPr txBox="1"/>
            <p:nvPr/>
          </p:nvSpPr>
          <p:spPr>
            <a:xfrm>
              <a:off x="7943850" y="326566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❽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04E6549-2369-851C-FF8F-194971778857}"/>
                </a:ext>
              </a:extLst>
            </p:cNvPr>
            <p:cNvSpPr txBox="1"/>
            <p:nvPr/>
          </p:nvSpPr>
          <p:spPr>
            <a:xfrm>
              <a:off x="7029450" y="458011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❾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26257A-0130-CF2A-0790-4D504E963E6E}"/>
                </a:ext>
              </a:extLst>
            </p:cNvPr>
            <p:cNvSpPr txBox="1"/>
            <p:nvPr/>
          </p:nvSpPr>
          <p:spPr>
            <a:xfrm>
              <a:off x="7877175" y="4580110"/>
              <a:ext cx="523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HK" sz="2400" dirty="0">
                  <a:solidFill>
                    <a:srgbClr val="7030A0"/>
                  </a:solidFill>
                </a:rPr>
                <a:t>❿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0B0A53F-F5E9-71CC-9317-DFAF27FEC29C}"/>
                </a:ext>
              </a:extLst>
            </p:cNvPr>
            <p:cNvSpPr/>
            <p:nvPr/>
          </p:nvSpPr>
          <p:spPr>
            <a:xfrm>
              <a:off x="3457575" y="2581275"/>
              <a:ext cx="771525" cy="514350"/>
            </a:xfrm>
            <a:prstGeom prst="ellipse">
              <a:avLst/>
            </a:prstGeom>
            <a:noFill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A690EDC-B67A-4952-29BE-60EF5A72D7DE}"/>
                </a:ext>
              </a:extLst>
            </p:cNvPr>
            <p:cNvSpPr/>
            <p:nvPr/>
          </p:nvSpPr>
          <p:spPr>
            <a:xfrm>
              <a:off x="6953250" y="5249491"/>
              <a:ext cx="523875" cy="388662"/>
            </a:xfrm>
            <a:prstGeom prst="ellipse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HK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B587B1B-343E-7599-EB3A-9BA6566FB045}"/>
                </a:ext>
              </a:extLst>
            </p:cNvPr>
            <p:cNvSpPr/>
            <p:nvPr/>
          </p:nvSpPr>
          <p:spPr>
            <a:xfrm>
              <a:off x="8629650" y="5249491"/>
              <a:ext cx="523875" cy="388662"/>
            </a:xfrm>
            <a:prstGeom prst="ellipse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HK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26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543</Words>
  <Application>Microsoft Office PowerPoint</Application>
  <PresentationFormat>Widescreen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MPFA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fiona_chau</dc:creator>
  <cp:lastModifiedBy>fiona_chau</cp:lastModifiedBy>
  <cp:revision>6</cp:revision>
  <cp:lastPrinted>2025-09-01T03:29:08Z</cp:lastPrinted>
  <dcterms:created xsi:type="dcterms:W3CDTF">2025-09-01T01:48:35Z</dcterms:created>
  <dcterms:modified xsi:type="dcterms:W3CDTF">2025-09-01T03:32:27Z</dcterms:modified>
</cp:coreProperties>
</file>